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1115" r:id="rId5"/>
    <p:sldId id="1125" r:id="rId6"/>
    <p:sldId id="1118" r:id="rId7"/>
    <p:sldId id="1119" r:id="rId8"/>
    <p:sldId id="1120" r:id="rId9"/>
    <p:sldId id="1121" r:id="rId10"/>
    <p:sldId id="1123" r:id="rId11"/>
    <p:sldId id="1124" r:id="rId12"/>
    <p:sldId id="1126" r:id="rId13"/>
    <p:sldId id="1127" r:id="rId14"/>
    <p:sldId id="264" r:id="rId15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4AAD"/>
    <a:srgbClr val="1A3281"/>
    <a:srgbClr val="3366CC"/>
    <a:srgbClr val="92D050"/>
    <a:srgbClr val="C5E0B4"/>
    <a:srgbClr val="0000FF"/>
    <a:srgbClr val="009900"/>
    <a:srgbClr val="DEEB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2317" autoAdjust="0"/>
  </p:normalViewPr>
  <p:slideViewPr>
    <p:cSldViewPr snapToGrid="0">
      <p:cViewPr varScale="1">
        <p:scale>
          <a:sx n="104" d="100"/>
          <a:sy n="104" d="100"/>
        </p:scale>
        <p:origin x="1134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5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8514"/>
    </p:cViewPr>
  </p:sorterViewPr>
  <p:notesViewPr>
    <p:cSldViewPr snapToGrid="0">
      <p:cViewPr>
        <p:scale>
          <a:sx n="1" d="2"/>
          <a:sy n="1" d="2"/>
        </p:scale>
        <p:origin x="4656" y="23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587A7D-DBC6-4FD1-B78F-B8B06BDB5F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771ADF-C335-49B6-BC40-6D7AFA8912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7FEFD-91B3-4436-9E54-88E4E05B8C69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AB639-D40C-41FD-8681-AE34DE872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D141F7-F200-4A83-B2F8-DEF3FABE18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4611F-4D66-450E-BB0C-217F6BA0D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006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D2342-7D98-47F5-A20C-309CAEEE73C6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A30D0-3F0D-4241-B616-BF9AD2DBD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6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30D0-3F0D-4241-B616-BF9AD2DBDC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6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422275" y="4783307"/>
            <a:ext cx="5962650" cy="3913614"/>
          </a:xfrm>
        </p:spPr>
        <p:txBody>
          <a:bodyPr/>
          <a:lstStyle/>
          <a:p>
            <a:r>
              <a:rPr lang="en-US" altLang="ko-KR"/>
              <a:t>Thank you for listening my presentation.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30D0-3F0D-4241-B616-BF9AD2DBDC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dure_farmers/" TargetMode="External"/><Relationship Id="rId2" Type="http://schemas.openxmlformats.org/officeDocument/2006/relationships/hyperlink" Target="https://www.pandas.kr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9261FE9D-E8DA-4067-85E4-31A9B3B09E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9082" y="2728103"/>
            <a:ext cx="34738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defRPr lang="ko-KR" altLang="en-US" sz="32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 PowerPoint</a:t>
            </a:r>
            <a:endParaRPr lang="ko-KR" altLang="en-US" sz="32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82D6B39-45AB-460D-92B3-AB56F66F53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3581" y="2323377"/>
            <a:ext cx="19848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buNone/>
              <a:defRPr lang="ko-KR" altLang="en-US" sz="1800" smtClean="0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 PowerPoint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A51EEAEB-4B86-4AC2-B6B6-234B6F49DE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3113" y="4304953"/>
            <a:ext cx="21257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buNone/>
              <a:defRPr lang="ko-KR" altLang="en-US" sz="180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2021.00.00 _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90B1C-7270-4B16-84E5-2D77793BE3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974821" y="1171575"/>
            <a:ext cx="2242359" cy="441325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600"/>
            </a:lvl1pPr>
          </a:lstStyle>
          <a:p>
            <a:pPr lvl="0"/>
            <a:r>
              <a:rPr lang="ko-KR" altLang="en-US" sz="1600"/>
              <a:t>고객사 이름 또는 로고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FE583-68E4-4A70-936B-D07F44203497}"/>
              </a:ext>
            </a:extLst>
          </p:cNvPr>
          <p:cNvSpPr/>
          <p:nvPr userDrawn="1"/>
        </p:nvSpPr>
        <p:spPr>
          <a:xfrm>
            <a:off x="0" y="5617029"/>
            <a:ext cx="12192000" cy="1240971"/>
          </a:xfrm>
          <a:prstGeom prst="rect">
            <a:avLst/>
          </a:prstGeom>
          <a:solidFill>
            <a:srgbClr val="1A3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0CA7A8-F701-4469-8600-4A31A108E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8" y="6035875"/>
            <a:ext cx="1440000" cy="4032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CFDDE9-A567-4AAF-BDB5-0471A49E21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82" y="6080554"/>
            <a:ext cx="1440000" cy="3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9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6D6E8B-6C23-4CBB-9E00-29C441FF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2150" y="823057"/>
            <a:ext cx="16677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ko-KR" altLang="en-US" sz="24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algn="ctr"/>
            <a:r>
              <a:rPr lang="en-US" altLang="ko-KR" sz="2400" b="1" dirty="0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</a:t>
            </a:r>
            <a:endParaRPr lang="ko-KR" alt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175B0D9D-9079-43FB-BE1F-18FC46716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917" y="1443318"/>
            <a:ext cx="11658167" cy="914400"/>
          </a:xfrm>
          <a:prstGeom prst="rect">
            <a:avLst/>
          </a:prstGeom>
          <a:solidFill>
            <a:srgbClr val="1A3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ko-KR" altLang="en-US" sz="1800" b="0" i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dirty="0" smtClean="0">
                <a:solidFill>
                  <a:schemeClr val="lt1"/>
                </a:solidFill>
              </a:defRPr>
            </a:lvl2pPr>
            <a:lvl3pPr>
              <a:buNone/>
              <a:defRPr lang="ko-KR" altLang="en-US" sz="1800" dirty="0" smtClean="0">
                <a:solidFill>
                  <a:schemeClr val="lt1"/>
                </a:solidFill>
              </a:defRPr>
            </a:lvl3pPr>
            <a:lvl4pPr>
              <a:defRPr lang="ko-KR" altLang="en-US" dirty="0" smtClean="0">
                <a:solidFill>
                  <a:schemeClr val="lt1"/>
                </a:solidFill>
              </a:defRPr>
            </a:lvl4pPr>
            <a:lvl5pPr>
              <a:defRPr lang="ko-KR" altLang="en-US" dirty="0">
                <a:solidFill>
                  <a:schemeClr val="lt1"/>
                </a:solidFill>
              </a:defRPr>
            </a:lvl5pPr>
          </a:lstStyle>
          <a:p>
            <a:pPr algn="ctr" latinLnBrk="0">
              <a:lnSpc>
                <a:spcPct val="130000"/>
              </a:lnSpc>
            </a:pPr>
            <a:r>
              <a:rPr lang="en-US" altLang="ko-KR" b="0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 mission is to help people and businesses through our motivation, expertise, network, and sync together as fundamental values.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54CE35C4-BAA6-F836-E502-9880CBE6C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8405" y="69169"/>
            <a:ext cx="1603169" cy="2106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1463AB-6942-4984-9FDF-7EAEFE8C0C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720000" cy="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1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회로, 기차, 컴퓨터이(가) 표시된 사진&#10;&#10;자동 생성된 설명">
            <a:extLst>
              <a:ext uri="{FF2B5EF4-FFF2-40B4-BE49-F238E27FC236}">
                <a16:creationId xmlns:a16="http://schemas.microsoft.com/office/drawing/2014/main" id="{1B4A80DC-4F17-EA89-ABEF-F7BC42CE1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形状 6">
            <a:extLst>
              <a:ext uri="{FF2B5EF4-FFF2-40B4-BE49-F238E27FC236}">
                <a16:creationId xmlns:a16="http://schemas.microsoft.com/office/drawing/2014/main" id="{938ED305-67DE-0007-3A09-6E8189284C6D}"/>
              </a:ext>
            </a:extLst>
          </p:cNvPr>
          <p:cNvSpPr/>
          <p:nvPr userDrawn="1"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" fmla="*/ 4183429 w 4183429"/>
              <a:gd name="connsiteY0" fmla="*/ 3013636 h 3013636"/>
              <a:gd name="connsiteX1" fmla="*/ 2749076 w 4183429"/>
              <a:gd name="connsiteY1" fmla="*/ 3013636 h 3013636"/>
              <a:gd name="connsiteX2" fmla="*/ 0 w 4183429"/>
              <a:gd name="connsiteY2" fmla="*/ 319774 h 3013636"/>
              <a:gd name="connsiteX3" fmla="*/ 5876 w 4183429"/>
              <a:gd name="connsiteY3" fmla="*/ 0 h 3013636"/>
              <a:gd name="connsiteX4" fmla="*/ 4183429 w 4183429"/>
              <a:gd name="connsiteY4" fmla="*/ 0 h 3013636"/>
              <a:gd name="connsiteX5" fmla="*/ 4183429 w 4183429"/>
              <a:gd name="connsiteY5" fmla="*/ 3013636 h 3013636"/>
              <a:gd name="connsiteX0" fmla="*/ 4533903 w 4533903"/>
              <a:gd name="connsiteY0" fmla="*/ 3023308 h 3023308"/>
              <a:gd name="connsiteX1" fmla="*/ 3099550 w 4533903"/>
              <a:gd name="connsiteY1" fmla="*/ 3023308 h 3023308"/>
              <a:gd name="connsiteX2" fmla="*/ 0 w 4533903"/>
              <a:gd name="connsiteY2" fmla="*/ 0 h 3023308"/>
              <a:gd name="connsiteX3" fmla="*/ 356350 w 4533903"/>
              <a:gd name="connsiteY3" fmla="*/ 9672 h 3023308"/>
              <a:gd name="connsiteX4" fmla="*/ 4533903 w 4533903"/>
              <a:gd name="connsiteY4" fmla="*/ 9672 h 3023308"/>
              <a:gd name="connsiteX5" fmla="*/ 4533903 w 4533903"/>
              <a:gd name="connsiteY5" fmla="*/ 3023308 h 30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三角形 2">
            <a:extLst>
              <a:ext uri="{FF2B5EF4-FFF2-40B4-BE49-F238E27FC236}">
                <a16:creationId xmlns:a16="http://schemas.microsoft.com/office/drawing/2014/main" id="{748B3FD7-0E4D-5D94-2E57-34EC9AC4DA9B}"/>
              </a:ext>
            </a:extLst>
          </p:cNvPr>
          <p:cNvSpPr/>
          <p:nvPr userDrawn="1"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6" name="三角形 3">
            <a:extLst>
              <a:ext uri="{FF2B5EF4-FFF2-40B4-BE49-F238E27FC236}">
                <a16:creationId xmlns:a16="http://schemas.microsoft.com/office/drawing/2014/main" id="{C06AF394-A43B-4C44-B577-1E89BB871AB0}"/>
              </a:ext>
            </a:extLst>
          </p:cNvPr>
          <p:cNvSpPr/>
          <p:nvPr userDrawn="1"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D32FD8C-7B20-8B27-F475-BE9226957F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4015" y="2083729"/>
            <a:ext cx="2545648" cy="6153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4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PART 01</a:t>
            </a:r>
            <a:endParaRPr lang="ko-KR" altLang="en-US"/>
          </a:p>
        </p:txBody>
      </p:sp>
      <p:sp>
        <p:nvSpPr>
          <p:cNvPr id="9" name="텍스트 개체 틀 18">
            <a:extLst>
              <a:ext uri="{FF2B5EF4-FFF2-40B4-BE49-F238E27FC236}">
                <a16:creationId xmlns:a16="http://schemas.microsoft.com/office/drawing/2014/main" id="{64DE7181-2CEF-84CE-8917-2C184E032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14015" y="2872952"/>
            <a:ext cx="4613275" cy="4247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marL="0" indent="0">
              <a:buNone/>
              <a:defRPr lang="ko-KR" altLang="en-US" sz="2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Segoe UI Light" panose="020B0502040204020203" pitchFamily="34" charset="0"/>
              </a:defRPr>
            </a:lvl1pPr>
            <a:lvl2pPr>
              <a:def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marL="0" lvl="0"/>
            <a:r>
              <a:rPr lang="en-US" altLang="ko-KR"/>
              <a:t>content1</a:t>
            </a:r>
            <a:endParaRPr lang="ko-KR" altLang="en-US"/>
          </a:p>
        </p:txBody>
      </p:sp>
      <p:sp>
        <p:nvSpPr>
          <p:cNvPr id="10" name="텍스트 개체 틀 18">
            <a:extLst>
              <a:ext uri="{FF2B5EF4-FFF2-40B4-BE49-F238E27FC236}">
                <a16:creationId xmlns:a16="http://schemas.microsoft.com/office/drawing/2014/main" id="{D05076BA-EC98-8AA8-1EFF-2EFF15405D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4015" y="3460569"/>
            <a:ext cx="4613275" cy="2862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 marL="0" indent="0">
              <a:buNone/>
              <a:defRPr lang="ko-KR" altLang="en-US" sz="1400" b="0" dirty="0" smtClean="0">
                <a:solidFill>
                  <a:schemeClr val="bg1"/>
                </a:solidFill>
                <a:latin typeface="+mn-ea"/>
                <a:ea typeface="+mn-ea"/>
                <a:cs typeface="Segoe UI Light" panose="020B0502040204020203" pitchFamily="34" charset="0"/>
              </a:defRPr>
            </a:lvl1pPr>
            <a:lvl2pPr>
              <a:def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 lang="ko-KR" altLang="en-US" sz="1800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marL="0" lvl="0"/>
            <a:r>
              <a:rPr lang="en-US" altLang="ko-KR"/>
              <a:t>Content1 desc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3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3F596A-B79C-46C9-9F1D-31D4A9D420F0}"/>
              </a:ext>
            </a:extLst>
          </p:cNvPr>
          <p:cNvGrpSpPr/>
          <p:nvPr userDrawn="1"/>
        </p:nvGrpSpPr>
        <p:grpSpPr>
          <a:xfrm>
            <a:off x="3980923" y="2657485"/>
            <a:ext cx="4230155" cy="2377233"/>
            <a:chOff x="3856772" y="2516644"/>
            <a:chExt cx="4230155" cy="23772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95680-B261-4F77-8B1A-9772EC338550}"/>
                </a:ext>
              </a:extLst>
            </p:cNvPr>
            <p:cNvSpPr txBox="1"/>
            <p:nvPr userDrawn="1"/>
          </p:nvSpPr>
          <p:spPr>
            <a:xfrm>
              <a:off x="4471545" y="2516644"/>
              <a:ext cx="3248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rgbClr val="1A328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THANK YOU</a:t>
              </a:r>
              <a:endParaRPr lang="ko-KR" altLang="en-US" sz="4800" b="1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085258-C91E-4A33-B913-AB96681076BB}"/>
                </a:ext>
              </a:extLst>
            </p:cNvPr>
            <p:cNvSpPr txBox="1"/>
            <p:nvPr userDrawn="1"/>
          </p:nvSpPr>
          <p:spPr>
            <a:xfrm>
              <a:off x="3856772" y="3690342"/>
              <a:ext cx="4230155" cy="1203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/>
                </a:rPr>
                <a:t>https://www.pandas.kr/</a:t>
              </a:r>
              <a:endParaRPr lang="en-US" altLang="ko-KR" sz="16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https://www.instagram.com/dure_farmers/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Contact: pandasmc@naver.com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85DF90-5181-4B75-B750-256450D91F3E}"/>
              </a:ext>
            </a:extLst>
          </p:cNvPr>
          <p:cNvSpPr/>
          <p:nvPr userDrawn="1"/>
        </p:nvSpPr>
        <p:spPr>
          <a:xfrm>
            <a:off x="0" y="5617029"/>
            <a:ext cx="12192000" cy="1240971"/>
          </a:xfrm>
          <a:prstGeom prst="rect">
            <a:avLst/>
          </a:prstGeom>
          <a:solidFill>
            <a:srgbClr val="1A3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67A19D-19D7-4162-B0FA-77A466BEE8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8" y="6035875"/>
            <a:ext cx="1440000" cy="403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478FDE-10CD-4FEA-B0BE-B91A94E68E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82" y="6080554"/>
            <a:ext cx="1440000" cy="3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C7E235-EA4C-208F-814F-8E44AA0E32FC}"/>
              </a:ext>
            </a:extLst>
          </p:cNvPr>
          <p:cNvSpPr txBox="1"/>
          <p:nvPr userDrawn="1"/>
        </p:nvSpPr>
        <p:spPr>
          <a:xfrm>
            <a:off x="1125083" y="164794"/>
            <a:ext cx="10080000" cy="324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1000">
                <a:srgbClr val="3366CC"/>
              </a:gs>
              <a:gs pos="100000">
                <a:srgbClr val="0000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sz="1600" b="1" spc="100">
              <a:solidFill>
                <a:schemeClr val="bg1"/>
              </a:solidFill>
              <a:latin typeface="Arial Narrow" panose="020B060602020203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1AB07E6-A1FD-723A-66B4-94643E0AA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5083" y="164794"/>
            <a:ext cx="10080000" cy="324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600" b="1" i="0" u="none" strike="noStrike" kern="1200" cap="none" spc="10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4410D68C-6436-9EF5-AA81-2540D0CCCC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000" y="726980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7" name="텍스트 개체 틀 13">
            <a:extLst>
              <a:ext uri="{FF2B5EF4-FFF2-40B4-BE49-F238E27FC236}">
                <a16:creationId xmlns:a16="http://schemas.microsoft.com/office/drawing/2014/main" id="{ECBE5D71-C615-BF80-4DA1-0663BE09B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000" y="3556999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67E397-F44C-7D6F-7A40-DCEFBE0EB7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989" y="117533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BBB1543-E13B-C681-F09B-6D1E44054E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7989" y="400535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4DA0C4ED-CF70-E758-B78E-DF76DEA25C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5083" y="6131022"/>
            <a:ext cx="5040000" cy="432000"/>
          </a:xfrm>
          <a:prstGeom prst="rect">
            <a:avLst/>
          </a:prstGeom>
        </p:spPr>
        <p:txBody>
          <a:bodyPr/>
          <a:lstStyle>
            <a:lvl1pPr>
              <a:defRPr lang="ko-KR" altLang="en-US" sz="8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lang="ko-KR" altLang="en-US" sz="7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lang="ko-KR" altLang="en-US" sz="6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lang="ko-KR" altLang="en-US" sz="5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lang="ko-KR" altLang="en-US" sz="5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marL="540000" lvl="1"/>
            <a:r>
              <a:rPr lang="ko-KR" altLang="en-US" dirty="0"/>
              <a:t>두 번째 수준</a:t>
            </a:r>
          </a:p>
          <a:p>
            <a:pPr marL="900000" lvl="2"/>
            <a:r>
              <a:rPr lang="ko-KR" altLang="en-US" dirty="0"/>
              <a:t>세 번째 수준</a:t>
            </a:r>
          </a:p>
          <a:p>
            <a:pPr marL="1260000" lvl="3"/>
            <a:r>
              <a:rPr lang="ko-KR" altLang="en-US" dirty="0"/>
              <a:t>네 번째 수준</a:t>
            </a:r>
          </a:p>
          <a:p>
            <a:pPr marL="1620000" lvl="4"/>
            <a:r>
              <a:rPr lang="ko-KR" altLang="en-US" dirty="0"/>
              <a:t>다섯 번째 수준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A9DFE1-A125-4337-B340-BE415737A9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245794"/>
            <a:ext cx="743119" cy="16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EDE1F5-27F0-4533-9198-A688F49894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082" y="235203"/>
            <a:ext cx="720000" cy="181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9C272B-7845-4D34-A120-4A7B63FF0E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622" y="245794"/>
            <a:ext cx="57846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8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10" userDrawn="1">
          <p15:clr>
            <a:srgbClr val="FBAE40"/>
          </p15:clr>
        </p15:guide>
        <p15:guide id="4" pos="7514" userDrawn="1">
          <p15:clr>
            <a:srgbClr val="FBAE40"/>
          </p15:clr>
        </p15:guide>
        <p15:guide id="5" pos="642" userDrawn="1">
          <p15:clr>
            <a:srgbClr val="FBAE40"/>
          </p15:clr>
        </p15:guide>
        <p15:guide id="6" pos="166" userDrawn="1">
          <p15:clr>
            <a:srgbClr val="FBAE40"/>
          </p15:clr>
        </p15:guide>
        <p15:guide id="7" pos="257" userDrawn="1">
          <p15:clr>
            <a:srgbClr val="FBAE40"/>
          </p15:clr>
        </p15:guide>
        <p15:guide id="8" orient="horz" pos="2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C7E235-EA4C-208F-814F-8E44AA0E32FC}"/>
              </a:ext>
            </a:extLst>
          </p:cNvPr>
          <p:cNvSpPr txBox="1"/>
          <p:nvPr userDrawn="1"/>
        </p:nvSpPr>
        <p:spPr>
          <a:xfrm>
            <a:off x="1125083" y="164794"/>
            <a:ext cx="10080000" cy="324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1000">
                <a:srgbClr val="3366CC"/>
              </a:gs>
              <a:gs pos="100000">
                <a:srgbClr val="0000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sz="1600" b="1" spc="100">
              <a:solidFill>
                <a:schemeClr val="bg1"/>
              </a:solidFill>
              <a:latin typeface="Arial Narrow" panose="020B060602020203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1AB07E6-A1FD-723A-66B4-94643E0AA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5083" y="164794"/>
            <a:ext cx="10080000" cy="324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600" b="1" i="0" u="none" strike="noStrike" kern="1200" cap="none" spc="10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4410D68C-6436-9EF5-AA81-2540D0CCCC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000" y="726980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7" name="텍스트 개체 틀 13">
            <a:extLst>
              <a:ext uri="{FF2B5EF4-FFF2-40B4-BE49-F238E27FC236}">
                <a16:creationId xmlns:a16="http://schemas.microsoft.com/office/drawing/2014/main" id="{ECBE5D71-C615-BF80-4DA1-0663BE09B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000" y="3556999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67E397-F44C-7D6F-7A40-DCEFBE0EB7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989" y="117533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BBB1543-E13B-C681-F09B-6D1E44054E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7989" y="400535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4DA0C4ED-CF70-E758-B78E-DF76DEA25C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5083" y="6131022"/>
            <a:ext cx="5040000" cy="432000"/>
          </a:xfrm>
          <a:prstGeom prst="rect">
            <a:avLst/>
          </a:prstGeom>
        </p:spPr>
        <p:txBody>
          <a:bodyPr/>
          <a:lstStyle>
            <a:lvl1pPr>
              <a:defRPr lang="ko-KR" altLang="en-US" sz="8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lang="ko-KR" altLang="en-US" sz="7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lang="ko-KR" altLang="en-US" sz="6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lang="ko-KR" altLang="en-US" sz="5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lang="ko-KR" altLang="en-US" sz="5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marL="540000" lvl="1"/>
            <a:r>
              <a:rPr lang="ko-KR" altLang="en-US" dirty="0"/>
              <a:t>두 번째 수준</a:t>
            </a:r>
          </a:p>
          <a:p>
            <a:pPr marL="900000" lvl="2"/>
            <a:r>
              <a:rPr lang="ko-KR" altLang="en-US" dirty="0"/>
              <a:t>세 번째 수준</a:t>
            </a:r>
          </a:p>
          <a:p>
            <a:pPr marL="1260000" lvl="3"/>
            <a:r>
              <a:rPr lang="ko-KR" altLang="en-US" dirty="0"/>
              <a:t>네 번째 수준</a:t>
            </a:r>
          </a:p>
          <a:p>
            <a:pPr marL="1620000" lvl="4"/>
            <a:r>
              <a:rPr lang="ko-KR" altLang="en-US" dirty="0"/>
              <a:t>다섯 번째 수준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A9DFE1-A125-4337-B340-BE415737A9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245794"/>
            <a:ext cx="743119" cy="162000"/>
          </a:xfrm>
          <a:prstGeom prst="rect">
            <a:avLst/>
          </a:prstGeom>
        </p:spPr>
      </p:pic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3428D55D-C3E5-47F7-AF3B-65E767165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3082" y="726980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6A82F6E1-7E6D-407A-A695-F438A3F0A7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7071" y="117533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3BDA1F-DEA4-44F9-990A-4F0B855B52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622" y="245794"/>
            <a:ext cx="57846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0">
          <p15:clr>
            <a:srgbClr val="FBAE40"/>
          </p15:clr>
        </p15:guide>
        <p15:guide id="4" pos="7514">
          <p15:clr>
            <a:srgbClr val="FBAE40"/>
          </p15:clr>
        </p15:guide>
        <p15:guide id="5" pos="642">
          <p15:clr>
            <a:srgbClr val="FBAE40"/>
          </p15:clr>
        </p15:guide>
        <p15:guide id="6" pos="166">
          <p15:clr>
            <a:srgbClr val="FBAE40"/>
          </p15:clr>
        </p15:guide>
        <p15:guide id="7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C7E235-EA4C-208F-814F-8E44AA0E32FC}"/>
              </a:ext>
            </a:extLst>
          </p:cNvPr>
          <p:cNvSpPr txBox="1"/>
          <p:nvPr userDrawn="1"/>
        </p:nvSpPr>
        <p:spPr>
          <a:xfrm>
            <a:off x="1125083" y="164794"/>
            <a:ext cx="10080000" cy="324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1000">
                <a:srgbClr val="3366CC"/>
              </a:gs>
              <a:gs pos="100000">
                <a:srgbClr val="0000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endParaRPr lang="ko-KR" altLang="en-US" sz="1600" b="1" spc="100">
              <a:solidFill>
                <a:schemeClr val="bg1"/>
              </a:solidFill>
              <a:latin typeface="Arial Narrow" panose="020B060602020203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1AB07E6-A1FD-723A-66B4-94643E0AA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5083" y="164794"/>
            <a:ext cx="10080000" cy="324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600" b="1" i="0" u="none" strike="noStrike" kern="1200" cap="none" spc="10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4410D68C-6436-9EF5-AA81-2540D0CCCC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000" y="726980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7" name="텍스트 개체 틀 13">
            <a:extLst>
              <a:ext uri="{FF2B5EF4-FFF2-40B4-BE49-F238E27FC236}">
                <a16:creationId xmlns:a16="http://schemas.microsoft.com/office/drawing/2014/main" id="{ECBE5D71-C615-BF80-4DA1-0663BE09B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000" y="3556999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67E397-F44C-7D6F-7A40-DCEFBE0EB7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989" y="117533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BBB1543-E13B-C681-F09B-6D1E44054E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7989" y="400535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4DA0C4ED-CF70-E758-B78E-DF76DEA25C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5083" y="6131022"/>
            <a:ext cx="5040000" cy="432000"/>
          </a:xfrm>
          <a:prstGeom prst="rect">
            <a:avLst/>
          </a:prstGeom>
        </p:spPr>
        <p:txBody>
          <a:bodyPr/>
          <a:lstStyle>
            <a:lvl1pPr>
              <a:defRPr lang="ko-KR" altLang="en-US" sz="8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lang="ko-KR" altLang="en-US" sz="7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lang="ko-KR" altLang="en-US" sz="6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lang="ko-KR" altLang="en-US" sz="5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lang="ko-KR" altLang="en-US" sz="5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marL="540000" lvl="1"/>
            <a:r>
              <a:rPr lang="ko-KR" altLang="en-US" dirty="0"/>
              <a:t>두 번째 수준</a:t>
            </a:r>
          </a:p>
          <a:p>
            <a:pPr marL="900000" lvl="2"/>
            <a:r>
              <a:rPr lang="ko-KR" altLang="en-US" dirty="0"/>
              <a:t>세 번째 수준</a:t>
            </a:r>
          </a:p>
          <a:p>
            <a:pPr marL="1260000" lvl="3"/>
            <a:r>
              <a:rPr lang="ko-KR" altLang="en-US" dirty="0"/>
              <a:t>네 번째 수준</a:t>
            </a:r>
          </a:p>
          <a:p>
            <a:pPr marL="1620000" lvl="4"/>
            <a:r>
              <a:rPr lang="ko-KR" altLang="en-US" dirty="0"/>
              <a:t>다섯 번째 수준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A9DFE1-A125-4337-B340-BE415737A9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245794"/>
            <a:ext cx="743119" cy="162000"/>
          </a:xfrm>
          <a:prstGeom prst="rect">
            <a:avLst/>
          </a:prstGeom>
        </p:spPr>
      </p:pic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3428D55D-C3E5-47F7-AF3B-65E767165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3082" y="726980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6A82F6E1-7E6D-407A-A695-F438A3F0A7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7071" y="117533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3E5474D-CB30-4F5F-9951-FE3E802DED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3081" y="3556999"/>
            <a:ext cx="5832000" cy="3381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lang="ko-KR" altLang="en-US" sz="1600" kern="1200" spc="-100" baseline="0" dirty="0" smtClean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36BEC9CD-4593-4DFF-B1A7-D8117F0DE0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7070" y="4005359"/>
            <a:ext cx="5688012" cy="2125663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540000">
              <a:defRPr sz="11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00000"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26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1620000"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22B3D8C-3127-4746-88C3-D597CB1FD3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622" y="245794"/>
            <a:ext cx="57846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02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0">
          <p15:clr>
            <a:srgbClr val="FBAE40"/>
          </p15:clr>
        </p15:guide>
        <p15:guide id="4" pos="7514">
          <p15:clr>
            <a:srgbClr val="FBAE40"/>
          </p15:clr>
        </p15:guide>
        <p15:guide id="5" pos="642">
          <p15:clr>
            <a:srgbClr val="FBAE40"/>
          </p15:clr>
        </p15:guide>
        <p15:guide id="6" pos="166">
          <p15:clr>
            <a:srgbClr val="FBAE40"/>
          </p15:clr>
        </p15:guide>
        <p15:guide id="7" pos="2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993DD-3CCE-91B5-9481-5F5F4018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6000" b="1" kern="1200" spc="142" smtClean="0">
                <a:solidFill>
                  <a:srgbClr val="F6F6F6"/>
                </a:solidFill>
                <a:latin typeface="Gotham Bold"/>
                <a:ea typeface="Gotham Bold"/>
                <a:cs typeface="Gotham Bold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9ED5344-FE1E-076B-9AF5-C8EF9B098B5E}"/>
              </a:ext>
            </a:extLst>
          </p:cNvPr>
          <p:cNvGrpSpPr/>
          <p:nvPr userDrawn="1"/>
        </p:nvGrpSpPr>
        <p:grpSpPr>
          <a:xfrm>
            <a:off x="5578252" y="2615257"/>
            <a:ext cx="1035496" cy="54000"/>
            <a:chOff x="0" y="0"/>
            <a:chExt cx="2070992" cy="127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86504B8-8BD3-A343-582D-32C0B5264517}"/>
                </a:ext>
              </a:extLst>
            </p:cNvPr>
            <p:cNvSpPr/>
            <p:nvPr/>
          </p:nvSpPr>
          <p:spPr>
            <a:xfrm>
              <a:off x="63500" y="0"/>
              <a:ext cx="1943989" cy="127000"/>
            </a:xfrm>
            <a:custGeom>
              <a:avLst/>
              <a:gdLst/>
              <a:ahLst/>
              <a:cxnLst/>
              <a:rect l="l" t="t" r="r" b="b"/>
              <a:pathLst>
                <a:path w="1943989" h="127000">
                  <a:moveTo>
                    <a:pt x="0" y="0"/>
                  </a:moveTo>
                  <a:lnTo>
                    <a:pt x="1943989" y="0"/>
                  </a:lnTo>
                  <a:lnTo>
                    <a:pt x="194398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 sz="120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5073A92-A733-4DF3-A04C-A0765C1ADF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83" y="149134"/>
            <a:ext cx="1080000" cy="302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9CA905-27D7-4E1C-8CC5-0C62E3114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1080000" cy="2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7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FF79AC1-7FD7-4545-B458-8D9D026995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4192" y="2429880"/>
            <a:ext cx="12636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buNone/>
              <a:defRPr lang="ko-KR" altLang="en-US" sz="1800" smtClean="0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301F9F78-FD2C-4F46-82A4-D58FCA761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362" y="3153802"/>
            <a:ext cx="456727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defRPr lang="ko-KR" altLang="en-US" sz="32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altLang="ko-KR" sz="3200" b="1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</a:t>
            </a:r>
            <a:r>
              <a:rPr lang="ko-KR" altLang="en-US" sz="3200" b="1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목차를 입력해주세요</a:t>
            </a:r>
            <a:endParaRPr lang="ko-KR" altLang="en-US" sz="3200" b="1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9E58C-0A24-473A-83C4-536A86C8B2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720000" cy="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32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25A735F-8447-4314-98D5-3EE10DF5AD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2150" y="827370"/>
            <a:ext cx="16677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ko-KR" altLang="en-US" sz="24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2400" b="1" dirty="0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</a:t>
            </a:r>
            <a:endParaRPr lang="ko-KR" altLang="en-US" sz="2400" b="1" dirty="0">
              <a:solidFill>
                <a:srgbClr val="1A32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0CCE9-7E46-42F9-924D-EB0CC5EB7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720000" cy="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25A735F-8447-4314-98D5-3EE10DF5AD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4950" y="827370"/>
            <a:ext cx="32221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ko-KR" altLang="en-US" sz="24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2400" b="1" err="1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SyncTechno</a:t>
            </a:r>
            <a:r>
              <a:rPr lang="en-US" altLang="ko-KR" sz="2400" b="1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PowerPoint</a:t>
            </a:r>
            <a:endParaRPr lang="ko-KR" altLang="en-US" sz="2400" b="1">
              <a:solidFill>
                <a:srgbClr val="1A32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48F17-B6A8-45FB-8796-5301E0759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638" y="1431244"/>
            <a:ext cx="1054872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buNone/>
              <a:defRPr lang="ko-KR" altLang="en-US" sz="1800" b="0" i="0" smtClean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algn="ctr" latinLnBrk="0"/>
            <a:r>
              <a:rPr lang="en-US" altLang="ko-KR" b="0" i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 mission is to help people and businesses through our motivation, expertise, network, and sync together as fundamental values.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921FE-7BB2-495B-93D4-C78EE15465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720000" cy="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0">
            <a:extLst>
              <a:ext uri="{FF2B5EF4-FFF2-40B4-BE49-F238E27FC236}">
                <a16:creationId xmlns:a16="http://schemas.microsoft.com/office/drawing/2014/main" id="{8AD132FB-466C-45E0-87CB-690B3FCF6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2150" y="827370"/>
            <a:ext cx="16677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ko-KR" altLang="en-US" sz="2400" b="1">
                <a:solidFill>
                  <a:srgbClr val="1A328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2400" b="1" dirty="0">
                <a:solidFill>
                  <a:srgbClr val="1A32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</a:t>
            </a:r>
            <a:endParaRPr lang="ko-KR" altLang="en-US" sz="2400" b="1" dirty="0">
              <a:solidFill>
                <a:srgbClr val="1A328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499364A-4375-411F-BA0E-A4B4CF06FF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917" y="5298150"/>
            <a:ext cx="11658167" cy="914400"/>
          </a:xfrm>
          <a:prstGeom prst="rect">
            <a:avLst/>
          </a:prstGeom>
          <a:solidFill>
            <a:srgbClr val="1A3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ko-KR" altLang="en-US" sz="1800" b="0" i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ko-KR" altLang="en-US" sz="1800" dirty="0" smtClean="0">
                <a:solidFill>
                  <a:schemeClr val="lt1"/>
                </a:solidFill>
              </a:defRPr>
            </a:lvl2pPr>
            <a:lvl3pPr>
              <a:buNone/>
              <a:defRPr lang="ko-KR" altLang="en-US" sz="1800" dirty="0" smtClean="0">
                <a:solidFill>
                  <a:schemeClr val="lt1"/>
                </a:solidFill>
              </a:defRPr>
            </a:lvl3pPr>
            <a:lvl4pPr>
              <a:defRPr lang="ko-KR" altLang="en-US" dirty="0" smtClean="0">
                <a:solidFill>
                  <a:schemeClr val="lt1"/>
                </a:solidFill>
              </a:defRPr>
            </a:lvl4pPr>
            <a:lvl5pPr>
              <a:defRPr lang="ko-KR" altLang="en-US" dirty="0">
                <a:solidFill>
                  <a:schemeClr val="lt1"/>
                </a:solidFill>
              </a:defRPr>
            </a:lvl5pPr>
          </a:lstStyle>
          <a:p>
            <a:pPr algn="ctr" latinLnBrk="0">
              <a:lnSpc>
                <a:spcPct val="130000"/>
              </a:lnSpc>
            </a:pPr>
            <a:r>
              <a:rPr lang="en-US" altLang="ko-KR" b="0" i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 mission is to help people and businesses through our motivation, expertise, network, and sync together as fundamental values.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C2293-179B-44E6-84B9-36DC750CE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235203"/>
            <a:ext cx="720000" cy="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66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8EA4EE44-806C-8596-8905-6DA026746C4E}"/>
              </a:ext>
            </a:extLst>
          </p:cNvPr>
          <p:cNvSpPr txBox="1">
            <a:spLocks/>
          </p:cNvSpPr>
          <p:nvPr userDrawn="1"/>
        </p:nvSpPr>
        <p:spPr>
          <a:xfrm>
            <a:off x="11056776" y="6488356"/>
            <a:ext cx="979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8A1667F-91A8-4B35-9846-B1D3F6737F7F}" type="slidenum">
              <a:rPr lang="ko-KR" altLang="en-US" sz="1100" smtClean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pPr algn="r"/>
              <a:t>‹#›</a:t>
            </a:fld>
            <a:endParaRPr lang="ko-KR" altLang="en-US" sz="14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93634-AD02-6F67-AE01-98A5CEE2F43F}"/>
              </a:ext>
            </a:extLst>
          </p:cNvPr>
          <p:cNvSpPr txBox="1"/>
          <p:nvPr userDrawn="1"/>
        </p:nvSpPr>
        <p:spPr>
          <a:xfrm>
            <a:off x="4645924" y="6599565"/>
            <a:ext cx="35237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</a:t>
            </a:r>
            <a:r>
              <a:rPr lang="ko-KR" altLang="en-US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2025 </a:t>
            </a:r>
            <a:r>
              <a:rPr lang="ko-KR" altLang="en-US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㈜판다스 </a:t>
            </a:r>
            <a:r>
              <a:rPr lang="en-US" altLang="ko-KR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ko-KR" altLang="en-US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㈜두레팜 </a:t>
            </a:r>
            <a:r>
              <a:rPr lang="en-US" altLang="ko-KR" sz="105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64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5" r:id="rId4"/>
    <p:sldLayoutId id="2147483661" r:id="rId5"/>
    <p:sldLayoutId id="2147483651" r:id="rId6"/>
    <p:sldLayoutId id="2147483652" r:id="rId7"/>
    <p:sldLayoutId id="2147483657" r:id="rId8"/>
    <p:sldLayoutId id="2147483653" r:id="rId9"/>
    <p:sldLayoutId id="2147483654" r:id="rId10"/>
    <p:sldLayoutId id="2147483655" r:id="rId11"/>
    <p:sldLayoutId id="2147483656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B09DBD8-7747-43F3-B4B3-D00F5AFF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229" y="2728103"/>
            <a:ext cx="3653564" cy="535531"/>
          </a:xfrm>
        </p:spPr>
        <p:txBody>
          <a:bodyPr/>
          <a:lstStyle/>
          <a:p>
            <a:r>
              <a:rPr lang="ko-KR" altLang="en-US" dirty="0"/>
              <a:t>진주시 제조업 현황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8B37A98-C681-4232-B6C1-6F9E0D371A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907" y="4304953"/>
            <a:ext cx="2496197" cy="341632"/>
          </a:xfrm>
        </p:spPr>
        <p:txBody>
          <a:bodyPr/>
          <a:lstStyle/>
          <a:p>
            <a:r>
              <a:rPr lang="en-US" altLang="ko-KR" dirty="0"/>
              <a:t>2025.12.15 </a:t>
            </a:r>
            <a:r>
              <a:rPr lang="ko-KR" altLang="en-US" dirty="0"/>
              <a:t>황혜정 주임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FA2D81-DE9F-4F0F-B7A8-EEBBA3671E88}"/>
              </a:ext>
            </a:extLst>
          </p:cNvPr>
          <p:cNvGrpSpPr/>
          <p:nvPr/>
        </p:nvGrpSpPr>
        <p:grpSpPr>
          <a:xfrm>
            <a:off x="4319445" y="1171575"/>
            <a:ext cx="3553110" cy="441325"/>
            <a:chOff x="4243768" y="1767055"/>
            <a:chExt cx="3553110" cy="441325"/>
          </a:xfrm>
        </p:grpSpPr>
        <p:pic>
          <p:nvPicPr>
            <p:cNvPr id="12" name="내용 개체 틀 12">
              <a:extLst>
                <a:ext uri="{FF2B5EF4-FFF2-40B4-BE49-F238E27FC236}">
                  <a16:creationId xmlns:a16="http://schemas.microsoft.com/office/drawing/2014/main" id="{E56455EA-56BB-4886-BF7A-ADBB5B607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768" y="1767055"/>
              <a:ext cx="2024426" cy="441325"/>
            </a:xfrm>
            <a:prstGeom prst="rect">
              <a:avLst/>
            </a:prstGeom>
          </p:spPr>
        </p:pic>
        <p:pic>
          <p:nvPicPr>
            <p:cNvPr id="14" name="내용 개체 틀 12">
              <a:extLst>
                <a:ext uri="{FF2B5EF4-FFF2-40B4-BE49-F238E27FC236}">
                  <a16:creationId xmlns:a16="http://schemas.microsoft.com/office/drawing/2014/main" id="{69DE3437-5D9D-4F86-9EE1-586ED64BA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761" y="1767055"/>
              <a:ext cx="1112117" cy="44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55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30CAB6-220F-4157-956B-D36CF317C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업종분류 </a:t>
            </a:r>
            <a:r>
              <a:rPr lang="en-US" altLang="ko-KR" dirty="0"/>
              <a:t>vs </a:t>
            </a:r>
            <a:r>
              <a:rPr lang="ko-KR" altLang="en-US" dirty="0"/>
              <a:t>최종 생산품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FF0B422-28BE-46E9-A21A-CD0A343D3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000" y="726980"/>
            <a:ext cx="5832000" cy="338137"/>
          </a:xfrm>
        </p:spPr>
        <p:txBody>
          <a:bodyPr/>
          <a:lstStyle/>
          <a:p>
            <a:r>
              <a:rPr lang="ko-KR" altLang="en-US" dirty="0"/>
              <a:t>서류상 </a:t>
            </a:r>
            <a:r>
              <a:rPr lang="en-US" altLang="ko-KR" dirty="0"/>
              <a:t>[</a:t>
            </a:r>
            <a:r>
              <a:rPr lang="ko-KR" altLang="en-US" dirty="0"/>
              <a:t>자동차</a:t>
            </a:r>
            <a:r>
              <a:rPr lang="en-US" altLang="ko-KR" dirty="0"/>
              <a:t>]</a:t>
            </a:r>
            <a:r>
              <a:rPr lang="ko-KR" altLang="en-US" dirty="0"/>
              <a:t>이나 실제 </a:t>
            </a:r>
            <a:r>
              <a:rPr lang="en-US" altLang="ko-KR" dirty="0"/>
              <a:t>[</a:t>
            </a:r>
            <a:r>
              <a:rPr lang="ko-KR" altLang="en-US" dirty="0"/>
              <a:t>항공</a:t>
            </a:r>
            <a:r>
              <a:rPr lang="en-US" altLang="ko-KR" dirty="0"/>
              <a:t>/</a:t>
            </a:r>
            <a:r>
              <a:rPr lang="ko-KR" altLang="en-US" dirty="0"/>
              <a:t>방산</a:t>
            </a:r>
            <a:r>
              <a:rPr lang="en-US" altLang="ko-KR" dirty="0"/>
              <a:t>] </a:t>
            </a:r>
            <a:r>
              <a:rPr lang="ko-KR" altLang="en-US" dirty="0"/>
              <a:t>제조 기업 </a:t>
            </a:r>
            <a:r>
              <a:rPr lang="en-US" altLang="ko-KR" dirty="0"/>
              <a:t>36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EC258-0287-4537-8503-F7AF887A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4" y="1065117"/>
            <a:ext cx="5113486" cy="54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E17EDE-77F6-4132-A546-0F5B3E894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info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FA87C-AA3C-48E2-89BD-15DA085BA8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df.head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3B621-4589-4CFB-85C5-4A59147BE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000" y="3221329"/>
            <a:ext cx="5832000" cy="338137"/>
          </a:xfrm>
        </p:spPr>
        <p:txBody>
          <a:bodyPr/>
          <a:lstStyle/>
          <a:p>
            <a:r>
              <a:rPr lang="en-US" altLang="ko-KR" dirty="0"/>
              <a:t>df.info()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6D5BF9-4272-4AF1-ABB2-44D1DF48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2" y="1303303"/>
            <a:ext cx="10843491" cy="1679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14F67-4EEA-450A-BEEF-61A8D0D5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2" y="3638909"/>
            <a:ext cx="3020122" cy="3052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259B5F-18CC-44DA-9492-475B1E792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386" y="4226020"/>
            <a:ext cx="6129315" cy="5725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958B67-DDDF-4ABF-9E15-FCE9C797D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386" y="3638909"/>
            <a:ext cx="8621488" cy="5039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7C73F3-6C23-424E-BCD3-FD782FC08C0D}"/>
              </a:ext>
            </a:extLst>
          </p:cNvPr>
          <p:cNvSpPr txBox="1"/>
          <p:nvPr/>
        </p:nvSpPr>
        <p:spPr>
          <a:xfrm>
            <a:off x="3614056" y="4903632"/>
            <a:ext cx="4963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업종 분류가 아닌 생산품 칼럼을 사용한 이유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400" dirty="0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기업의 생산품을 확인하기 위해</a:t>
            </a:r>
          </a:p>
        </p:txBody>
      </p:sp>
    </p:spTree>
    <p:extLst>
      <p:ext uri="{BB962C8B-B14F-4D97-AF65-F5344CB8AC3E}">
        <p14:creationId xmlns:p14="http://schemas.microsoft.com/office/powerpoint/2010/main" val="190958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85F5B8-C8A3-4AAE-9096-CAA645CAF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진주시 제조업 생산품목별 기업 수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0BF42B2-CA16-48F4-842F-CCEDD1BB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9" y="767572"/>
            <a:ext cx="7075055" cy="58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244928-C900-4BDA-8C09-51A5574CCFE5}"/>
              </a:ext>
            </a:extLst>
          </p:cNvPr>
          <p:cNvSpPr txBox="1"/>
          <p:nvPr/>
        </p:nvSpPr>
        <p:spPr>
          <a:xfrm>
            <a:off x="7379855" y="849745"/>
            <a:ext cx="4359564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하드코딩을 통해 생산품을 분리함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10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개의 카테고리로 구분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1.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농기계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농자재</a:t>
            </a:r>
            <a:b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2.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항공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우주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방산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3.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자동차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운송장비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4.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중장비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건설기계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5.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실크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섬유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의류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침구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6.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식품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바이오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의약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7.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금속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건자재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8.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전기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전자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/IT/SW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9.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생활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가구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화학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 10.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기타 제조업</a:t>
            </a:r>
          </a:p>
        </p:txBody>
      </p:sp>
    </p:spTree>
    <p:extLst>
      <p:ext uri="{BB962C8B-B14F-4D97-AF65-F5344CB8AC3E}">
        <p14:creationId xmlns:p14="http://schemas.microsoft.com/office/powerpoint/2010/main" val="351498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9649FE-71AE-4833-A8CA-DB61086CA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종류 이상의 생산품을 생산하는 기업 </a:t>
            </a:r>
            <a:r>
              <a:rPr lang="en-US" altLang="ko-KR" dirty="0"/>
              <a:t>288</a:t>
            </a:r>
            <a:r>
              <a:rPr lang="ko-KR" altLang="en-US" dirty="0"/>
              <a:t>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F84D4B-AAA3-4CFA-8B47-C1D11BD831B5}"/>
              </a:ext>
            </a:extLst>
          </p:cNvPr>
          <p:cNvGrpSpPr/>
          <p:nvPr/>
        </p:nvGrpSpPr>
        <p:grpSpPr>
          <a:xfrm>
            <a:off x="1483161" y="696768"/>
            <a:ext cx="8538293" cy="5797326"/>
            <a:chOff x="374798" y="669059"/>
            <a:chExt cx="8538293" cy="57973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09F4F3-911F-48C9-99CF-A4CD6FDF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98" y="669059"/>
              <a:ext cx="4341294" cy="57690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408BFE-8F84-463C-9BF1-169BE10B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945" y="669059"/>
              <a:ext cx="3771146" cy="579732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1C056C-F1D9-40F6-8DAF-00DE70D17817}"/>
              </a:ext>
            </a:extLst>
          </p:cNvPr>
          <p:cNvSpPr txBox="1"/>
          <p:nvPr/>
        </p:nvSpPr>
        <p:spPr>
          <a:xfrm>
            <a:off x="1644074" y="710045"/>
            <a:ext cx="302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34</a:t>
            </a:r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기업</a:t>
            </a:r>
          </a:p>
        </p:txBody>
      </p:sp>
    </p:spTree>
    <p:extLst>
      <p:ext uri="{BB962C8B-B14F-4D97-AF65-F5344CB8AC3E}">
        <p14:creationId xmlns:p14="http://schemas.microsoft.com/office/powerpoint/2010/main" val="185448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49649FE-71AE-4833-A8CA-DB61086CA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그 중 </a:t>
            </a:r>
            <a:r>
              <a:rPr lang="en-US" altLang="ko-KR" dirty="0"/>
              <a:t>1</a:t>
            </a:r>
            <a:r>
              <a:rPr lang="ko-KR" altLang="en-US" dirty="0"/>
              <a:t>종류가 항공 관련한 것들인 회사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CDFA63-5DB5-4256-91D9-11D2BE6B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6" y="611156"/>
            <a:ext cx="10269232" cy="62008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6C4532-BB3B-4BAB-99ED-8CC831A92BD7}"/>
              </a:ext>
            </a:extLst>
          </p:cNvPr>
          <p:cNvSpPr/>
          <p:nvPr/>
        </p:nvSpPr>
        <p:spPr>
          <a:xfrm>
            <a:off x="10233891" y="611156"/>
            <a:ext cx="591127" cy="6200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697DC-05A2-4BEF-AC6E-A5F74920D11F}"/>
              </a:ext>
            </a:extLst>
          </p:cNvPr>
          <p:cNvSpPr txBox="1"/>
          <p:nvPr/>
        </p:nvSpPr>
        <p:spPr>
          <a:xfrm>
            <a:off x="1911928" y="655783"/>
            <a:ext cx="302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34</a:t>
            </a:r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 기업</a:t>
            </a:r>
          </a:p>
        </p:txBody>
      </p:sp>
    </p:spTree>
    <p:extLst>
      <p:ext uri="{BB962C8B-B14F-4D97-AF65-F5344CB8AC3E}">
        <p14:creationId xmlns:p14="http://schemas.microsoft.com/office/powerpoint/2010/main" val="180534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A78F7D-70AD-45DD-B153-F0FC37C9A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항공 관련 생산품과 가장 많이 함께 생산하는 품목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9DAD42-1E6B-4BED-B783-93C4EFF2A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2" y="1137348"/>
            <a:ext cx="7024629" cy="41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1F60D-0CE4-44C1-9F7A-ABE7FA5533B3}"/>
              </a:ext>
            </a:extLst>
          </p:cNvPr>
          <p:cNvSpPr/>
          <p:nvPr/>
        </p:nvSpPr>
        <p:spPr>
          <a:xfrm>
            <a:off x="829519" y="1662545"/>
            <a:ext cx="943863" cy="129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9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A78F7D-70AD-45DD-B153-F0FC37C9A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항공</a:t>
            </a:r>
            <a:r>
              <a:rPr lang="en-US" altLang="ko-KR" dirty="0"/>
              <a:t>/</a:t>
            </a:r>
            <a:r>
              <a:rPr lang="ko-KR" altLang="en-US" dirty="0"/>
              <a:t>우주</a:t>
            </a:r>
            <a:r>
              <a:rPr lang="en-US" altLang="ko-KR" dirty="0"/>
              <a:t>/</a:t>
            </a:r>
            <a:r>
              <a:rPr lang="ko-KR" altLang="en-US" dirty="0"/>
              <a:t>방산 기업으로 분류된 기업들의 실 생산품 키워드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A8ABA61-9A78-47D4-B129-1279B0DFB7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6489CD-BB1E-4D9E-AA45-67DB4198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" y="615950"/>
            <a:ext cx="56261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3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BBEDFD-A729-4ED5-9D5F-82B541CFD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항공 부품 전환 가능성이 있는 기업 </a:t>
            </a:r>
            <a:r>
              <a:rPr lang="en-US" altLang="ko-KR" dirty="0"/>
              <a:t>– </a:t>
            </a:r>
            <a:r>
              <a:rPr lang="ko-KR" altLang="en-US" dirty="0"/>
              <a:t>키워드 참고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9011A2-1FBC-4D15-B63A-3C786127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8" y="1318564"/>
            <a:ext cx="4063477" cy="742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DA0125-C285-488A-9D80-AB0B72DCA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5" y="2161700"/>
            <a:ext cx="11209990" cy="26074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6E699D-F9FC-4F17-A00D-FB7D1654C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05" y="1338932"/>
            <a:ext cx="4686663" cy="74269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A59463E-FA08-4AC5-B92D-16CFA23EA831}"/>
              </a:ext>
            </a:extLst>
          </p:cNvPr>
          <p:cNvSpPr/>
          <p:nvPr/>
        </p:nvSpPr>
        <p:spPr>
          <a:xfrm flipH="1">
            <a:off x="5785423" y="1421886"/>
            <a:ext cx="1084589" cy="53605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30CAB6-220F-4157-956B-D36CF317C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업종분류 </a:t>
            </a:r>
            <a:r>
              <a:rPr lang="en-US" altLang="ko-KR" dirty="0"/>
              <a:t>vs </a:t>
            </a:r>
            <a:r>
              <a:rPr lang="ko-KR" altLang="en-US" dirty="0"/>
              <a:t>최종 생산품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C47D67-3A44-4AF6-BA04-D0414DEA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2" y="1311563"/>
            <a:ext cx="11840755" cy="4378037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FF0B422-28BE-46E9-A21A-CD0A343D3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000" y="726980"/>
            <a:ext cx="5832000" cy="338137"/>
          </a:xfrm>
        </p:spPr>
        <p:txBody>
          <a:bodyPr/>
          <a:lstStyle/>
          <a:p>
            <a:r>
              <a:rPr lang="ko-KR" altLang="en-US" dirty="0"/>
              <a:t>서류상 </a:t>
            </a:r>
            <a:r>
              <a:rPr lang="en-US" altLang="ko-KR" dirty="0"/>
              <a:t>[</a:t>
            </a:r>
            <a:r>
              <a:rPr lang="ko-KR" altLang="en-US" dirty="0"/>
              <a:t>기계</a:t>
            </a:r>
            <a:r>
              <a:rPr lang="en-US" altLang="ko-KR" dirty="0"/>
              <a:t>/</a:t>
            </a:r>
            <a:r>
              <a:rPr lang="ko-KR" altLang="en-US" dirty="0"/>
              <a:t>금속</a:t>
            </a:r>
            <a:r>
              <a:rPr lang="en-US" altLang="ko-KR" dirty="0"/>
              <a:t>]</a:t>
            </a:r>
            <a:r>
              <a:rPr lang="ko-KR" altLang="en-US" dirty="0"/>
              <a:t>이나 실제 </a:t>
            </a:r>
            <a:r>
              <a:rPr lang="en-US" altLang="ko-KR" dirty="0"/>
              <a:t>[</a:t>
            </a:r>
            <a:r>
              <a:rPr lang="ko-KR" altLang="en-US" dirty="0"/>
              <a:t>항공</a:t>
            </a:r>
            <a:r>
              <a:rPr lang="en-US" altLang="ko-KR" dirty="0"/>
              <a:t>/</a:t>
            </a:r>
            <a:r>
              <a:rPr lang="ko-KR" altLang="en-US" dirty="0"/>
              <a:t>방산</a:t>
            </a:r>
            <a:r>
              <a:rPr lang="en-US" altLang="ko-KR" dirty="0"/>
              <a:t>] </a:t>
            </a:r>
            <a:r>
              <a:rPr lang="ko-KR" altLang="en-US" dirty="0"/>
              <a:t>제조 기업 </a:t>
            </a:r>
            <a:r>
              <a:rPr lang="en-US" altLang="ko-KR" dirty="0"/>
              <a:t>21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22608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1d9789-9f21-4305-ac1b-5273f82ccafd">
      <Terms xmlns="http://schemas.microsoft.com/office/infopath/2007/PartnerControls"/>
    </lcf76f155ced4ddcb4097134ff3c332f>
    <TaxCatchAll xmlns="35ba1fc9-62a1-45da-b450-9d475be1b64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754E37DB8F81C47BA070F31624D322F" ma:contentTypeVersion="18" ma:contentTypeDescription="새 문서를 만듭니다." ma:contentTypeScope="" ma:versionID="2e9abea17013edc5beba1976bc8277d6">
  <xsd:schema xmlns:xsd="http://www.w3.org/2001/XMLSchema" xmlns:xs="http://www.w3.org/2001/XMLSchema" xmlns:p="http://schemas.microsoft.com/office/2006/metadata/properties" xmlns:ns2="941d9789-9f21-4305-ac1b-5273f82ccafd" xmlns:ns3="35ba1fc9-62a1-45da-b450-9d475be1b642" targetNamespace="http://schemas.microsoft.com/office/2006/metadata/properties" ma:root="true" ma:fieldsID="f113cf5da2b96f53c58a9a47bcd7592f" ns2:_="" ns3:_="">
    <xsd:import namespace="941d9789-9f21-4305-ac1b-5273f82ccafd"/>
    <xsd:import namespace="35ba1fc9-62a1-45da-b450-9d475be1b6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d9789-9f21-4305-ac1b-5273f82cc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이미지 태그" ma:readOnly="false" ma:fieldId="{5cf76f15-5ced-4ddc-b409-7134ff3c332f}" ma:taxonomyMulti="true" ma:sspId="b97035a0-8a98-4b8a-8d17-e8292c09e1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ba1fc9-62a1-45da-b450-9d475be1b64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6c2ff14-a123-47fa-9747-70af8401ee86}" ma:internalName="TaxCatchAll" ma:showField="CatchAllData" ma:web="35ba1fc9-62a1-45da-b450-9d475be1b6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156DBD-6CFE-426C-BE84-4DF7356EC4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49BDF7-345F-4318-9A2E-28E95274850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35ba1fc9-62a1-45da-b450-9d475be1b642"/>
    <ds:schemaRef ds:uri="http://schemas.microsoft.com/office/infopath/2007/PartnerControls"/>
    <ds:schemaRef ds:uri="http://schemas.openxmlformats.org/package/2006/metadata/core-properties"/>
    <ds:schemaRef ds:uri="941d9789-9f21-4305-ac1b-5273f82ccaf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6ED2E5-7EB8-4857-8D51-92337ACD4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1d9789-9f21-4305-ac1b-5273f82ccafd"/>
    <ds:schemaRef ds:uri="35ba1fc9-62a1-45da-b450-9d475be1b6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5293</TotalTime>
  <Words>222</Words>
  <Application>Microsoft Office PowerPoint</Application>
  <PresentationFormat>와이드스크린</PresentationFormat>
  <Paragraphs>32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Gotham Bold</vt:lpstr>
      <vt:lpstr>HY견고딕</vt:lpstr>
      <vt:lpstr>KoPub돋움체 Bold</vt:lpstr>
      <vt:lpstr>나눔바른고딕OTF</vt:lpstr>
      <vt:lpstr>나눔스퀘어</vt:lpstr>
      <vt:lpstr>나눔스퀘어 Bold</vt:lpstr>
      <vt:lpstr>맑은 고딕</vt:lpstr>
      <vt:lpstr>Arial</vt:lpstr>
      <vt:lpstr>Arial Narrow</vt:lpstr>
      <vt:lpstr>Calibri</vt:lpstr>
      <vt:lpstr>Office 테마</vt:lpstr>
      <vt:lpstr>진주시 제조업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혜수</dc:creator>
  <cp:lastModifiedBy>황혜정</cp:lastModifiedBy>
  <cp:revision>94</cp:revision>
  <cp:lastPrinted>2021-08-23T02:27:02Z</cp:lastPrinted>
  <dcterms:created xsi:type="dcterms:W3CDTF">2021-01-21T00:33:34Z</dcterms:created>
  <dcterms:modified xsi:type="dcterms:W3CDTF">2025-12-15T07:06:54Z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0x010100D754E37DB8F81C47BA070F31624D322F</vt:lpwstr>
  </property>
  <property fmtid="{D5CDD505-2E9C-101B-9397-08002B2CF9AE}" pid="3" name="MediaServiceImageTags">
    <vt:lpwstr/>
  </property>
</Properties>
</file>